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9"/>
  </p:notesMasterIdLst>
  <p:sldIdLst>
    <p:sldId id="256" r:id="rId2"/>
    <p:sldId id="285" r:id="rId3"/>
    <p:sldId id="337" r:id="rId4"/>
    <p:sldId id="335" r:id="rId5"/>
    <p:sldId id="322" r:id="rId6"/>
    <p:sldId id="321" r:id="rId7"/>
    <p:sldId id="320" r:id="rId8"/>
    <p:sldId id="318" r:id="rId9"/>
    <p:sldId id="323" r:id="rId10"/>
    <p:sldId id="325" r:id="rId11"/>
    <p:sldId id="290" r:id="rId12"/>
    <p:sldId id="334" r:id="rId13"/>
    <p:sldId id="338" r:id="rId14"/>
    <p:sldId id="339" r:id="rId15"/>
    <p:sldId id="340" r:id="rId16"/>
    <p:sldId id="341" r:id="rId17"/>
    <p:sldId id="342" r:id="rId18"/>
    <p:sldId id="343" r:id="rId19"/>
    <p:sldId id="270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265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00"/>
    <a:srgbClr val="00CC00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-151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Scientific%20work\2011-2012%205%20&#1082;&#1091;&#1088;&#1089;\&#1044;&#1080;&#1087;&#1083;&#1086;&#1084;%20sterols\Ris%20original\&#1053;&#1080;&#1089;&#1090;&#1072;&#1090;&#1080;&#1085;,%20%20&#1089;&#1090;&#1077;&#1088;&#1080;&#1085;&#1099;%20&#1080;%20&#1092;&#1086;&#1089;&#1092;&#1086;&#1083;&#1080;&#1087;&#1080;&#1076;&#1099;%20&#1088;&#1091;&#1089;&#1089;&#1082;&#1080;&#1081;%20%20ispr.10.07.09%20(version%202).xls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2322612601457"/>
          <c:y val="6.6265060240963861E-2"/>
          <c:w val="0.84410798619557925"/>
          <c:h val="0.76807228915662651"/>
        </c:manualLayout>
      </c:layout>
      <c:barChart>
        <c:barDir val="col"/>
        <c:grouping val="clustered"/>
        <c:ser>
          <c:idx val="0"/>
          <c:order val="0"/>
          <c:tx>
            <c:strRef>
              <c:f>Лист2!$AG$1</c:f>
              <c:strCache>
                <c:ptCount val="1"/>
                <c:pt idx="0">
                  <c:v>контр</c:v>
                </c:pt>
              </c:strCache>
            </c:strRef>
          </c:tx>
          <c:spPr>
            <a:solidFill>
              <a:srgbClr val="FFFF00"/>
            </a:solidFill>
            <a:ln w="9525">
              <a:solidFill>
                <a:sysClr val="windowText" lastClr="000000"/>
              </a:solidFill>
              <a:prstDash val="solid"/>
            </a:ln>
          </c:spPr>
          <c:dPt>
            <c:idx val="0"/>
            <c:spPr>
              <a:solidFill>
                <a:srgbClr val="00FF00"/>
              </a:solidFill>
              <a:ln w="9525">
                <a:solidFill>
                  <a:sysClr val="windowText" lastClr="000000"/>
                </a:solidFill>
                <a:prstDash val="solid"/>
              </a:ln>
            </c:spPr>
          </c:dPt>
          <c:dPt>
            <c:idx val="1"/>
            <c:spPr>
              <a:solidFill>
                <a:srgbClr val="00FFFF"/>
              </a:solidFill>
              <a:ln w="9525">
                <a:solidFill>
                  <a:sysClr val="windowText" lastClr="000000"/>
                </a:solidFill>
                <a:prstDash val="solid"/>
              </a:ln>
            </c:spPr>
          </c:dPt>
          <c:dPt>
            <c:idx val="2"/>
            <c:spPr>
              <a:solidFill>
                <a:srgbClr val="9966FF"/>
              </a:solidFill>
              <a:ln w="9525">
                <a:solidFill>
                  <a:sysClr val="windowText" lastClr="000000"/>
                </a:solidFill>
                <a:prstDash val="solid"/>
              </a:ln>
            </c:spPr>
          </c:dPt>
          <c:dPt>
            <c:idx val="3"/>
            <c:spPr>
              <a:solidFill>
                <a:srgbClr val="FF00FF"/>
              </a:solidFill>
              <a:ln w="9525">
                <a:solidFill>
                  <a:sysClr val="windowText" lastClr="000000"/>
                </a:solidFill>
                <a:prstDash val="solid"/>
              </a:ln>
            </c:spPr>
          </c:dPt>
          <c:errBars>
            <c:errBarType val="both"/>
            <c:errValType val="cust"/>
            <c:plus>
              <c:numRef>
                <c:f>Лист2!$AH$2:$AH$5</c:f>
                <c:numCache>
                  <c:formatCode>General</c:formatCode>
                  <c:ptCount val="4"/>
                  <c:pt idx="0">
                    <c:v>0.51</c:v>
                  </c:pt>
                  <c:pt idx="1">
                    <c:v>0.35000000000000031</c:v>
                  </c:pt>
                  <c:pt idx="2">
                    <c:v>0.45</c:v>
                  </c:pt>
                  <c:pt idx="3">
                    <c:v>0.65000000000000679</c:v>
                  </c:pt>
                </c:numCache>
              </c:numRef>
            </c:plus>
            <c:minus>
              <c:numRef>
                <c:f>Лист2!$AH$2:$AH$5</c:f>
                <c:numCache>
                  <c:formatCode>General</c:formatCode>
                  <c:ptCount val="4"/>
                  <c:pt idx="0">
                    <c:v>0.51</c:v>
                  </c:pt>
                  <c:pt idx="1">
                    <c:v>0.35000000000000031</c:v>
                  </c:pt>
                  <c:pt idx="2">
                    <c:v>0.45</c:v>
                  </c:pt>
                  <c:pt idx="3">
                    <c:v>0.65000000000000679</c:v>
                  </c:pt>
                </c:numCache>
              </c:numRef>
            </c:minus>
            <c:spPr>
              <a:ln w="9525">
                <a:solidFill>
                  <a:srgbClr val="000000"/>
                </a:solidFill>
                <a:prstDash val="solid"/>
              </a:ln>
            </c:spPr>
          </c:errBars>
          <c:cat>
            <c:strRef>
              <c:f>Лист2!$AL$18:$AL$21</c:f>
              <c:strCache>
                <c:ptCount val="4"/>
                <c:pt idx="0">
                  <c:v>Холестерин</c:v>
                </c:pt>
                <c:pt idx="1">
                  <c:v>Кампестерин</c:v>
                </c:pt>
                <c:pt idx="2">
                  <c:v>Стигмастерин</c:v>
                </c:pt>
                <c:pt idx="3">
                  <c:v>β-Ситостерин</c:v>
                </c:pt>
              </c:strCache>
            </c:strRef>
          </c:cat>
          <c:val>
            <c:numRef>
              <c:f>Лист2!$AG$2:$AG$5</c:f>
              <c:numCache>
                <c:formatCode>General</c:formatCode>
                <c:ptCount val="4"/>
                <c:pt idx="0">
                  <c:v>0.89000000000000479</c:v>
                </c:pt>
                <c:pt idx="1">
                  <c:v>3.96</c:v>
                </c:pt>
                <c:pt idx="2">
                  <c:v>1.7400000000000089</c:v>
                </c:pt>
                <c:pt idx="3">
                  <c:v>10.62</c:v>
                </c:pt>
              </c:numCache>
            </c:numRef>
          </c:val>
        </c:ser>
        <c:axId val="79389440"/>
        <c:axId val="79390976"/>
      </c:barChart>
      <c:catAx>
        <c:axId val="79389440"/>
        <c:scaling>
          <c:orientation val="minMax"/>
        </c:scaling>
        <c:axPos val="b"/>
        <c:numFmt formatCode="General" sourceLinked="1"/>
        <c:tickLblPos val="nextTo"/>
        <c:spPr>
          <a:ln w="952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/>
            </a:pPr>
            <a:endParaRPr lang="ru-RU"/>
          </a:p>
        </c:txPr>
        <c:crossAx val="79390976"/>
        <c:crosses val="autoZero"/>
        <c:auto val="1"/>
        <c:lblAlgn val="ctr"/>
        <c:lblOffset val="100"/>
        <c:tickLblSkip val="1"/>
        <c:tickMarkSkip val="1"/>
      </c:catAx>
      <c:valAx>
        <c:axId val="7939097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Содержание стеринов, мкг/г сух.в.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"/>
              <c:y val="5.5398560366677722E-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952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793894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Times New Roman" pitchFamily="18" charset="0"/>
          <a:ea typeface="Arial Cyr"/>
          <a:cs typeface="Times New Roman" pitchFamily="18" charset="0"/>
        </a:defRPr>
      </a:pPr>
      <a:endParaRPr lang="ru-RU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C2763D4-DBCF-44A6-A52A-5D474A895B5D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9A851C5-0768-4FFD-8CA2-548E3BB62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1383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1CF9560-F3CB-4F88-BB33-3F568C48E2CB}" type="datetime1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2EEBD71-99F9-4136-81DF-FF5CD8A41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2608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0E1B2-8E4A-4A1C-A694-D6A9F4AE94A0}" type="datetime1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D3423-EA8C-4FDC-A008-B9D10A483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862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A78CD-F41F-433E-B338-B6559C26B377}" type="datetime1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160BC-FBA9-4756-8E10-1A2F1A08F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396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7E919-815B-4C35-B7BE-E572501FCF15}" type="datetime1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1E9B6-E937-4BB2-8869-96C5F3D17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365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5D5622-0192-487D-BBE8-48355829FAD5}" type="datetime1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53350C-DBD2-4FA9-A3A8-DC4619D2A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5617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7CDCF5-6E86-4AF3-9766-938C272BDA6C}" type="datetime1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2566D4-375D-4676-A43B-F4277DF84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1274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20FD03-B62D-4FF7-BE6D-97DBC8EE94DE}" type="datetime1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6B59D6-8DFD-4536-95A5-FF9FD2FC2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3649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9F2EAB-C1E6-4038-B55F-E37AC2D44422}" type="datetime1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ABE8B7-C70C-4BBD-B374-8FF422D83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8878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1DD1-A4DE-4B3E-B4D5-9700EA5603A4}" type="datetime1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BF233-B7D3-4152-BE85-898F3B4E8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886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820474-464D-4EC4-ADDF-433C32230828}" type="datetime1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5988B5-6CFE-4D58-93BE-D13A3B0D2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8293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4D71B90-F756-49F1-92ED-01EE40425F25}" type="datetime1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0E304FA-E2B7-453F-962E-6D780B2EB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4014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95B2ECE-2AF5-4747-96CE-6C89700ECE5D}" type="datetime1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5971EA1-0FDD-48CF-A889-1E0EB552E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3" r:id="rId2"/>
    <p:sldLayoutId id="2147484068" r:id="rId3"/>
    <p:sldLayoutId id="2147484069" r:id="rId4"/>
    <p:sldLayoutId id="2147484070" r:id="rId5"/>
    <p:sldLayoutId id="2147484071" r:id="rId6"/>
    <p:sldLayoutId id="2147484064" r:id="rId7"/>
    <p:sldLayoutId id="2147484072" r:id="rId8"/>
    <p:sldLayoutId id="2147484073" r:id="rId9"/>
    <p:sldLayoutId id="2147484065" r:id="rId10"/>
    <p:sldLayoutId id="214748406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chart" Target="../charts/chart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xumuk.ru/biologhim/bio/img484.jpg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000240"/>
            <a:ext cx="7219137" cy="157163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8000"/>
                </a:solidFill>
              </a:rPr>
              <a:t>Многообразие растительных стеринов и их функции в клетке</a:t>
            </a:r>
            <a:endParaRPr lang="ru-RU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357694"/>
            <a:ext cx="6624736" cy="500066"/>
          </a:xfrm>
        </p:spPr>
        <p:txBody>
          <a:bodyPr/>
          <a:lstStyle/>
          <a:p>
            <a:pPr marR="0" algn="l" eaLnBrk="1" hangingPunct="1"/>
            <a:r>
              <a:rPr lang="ru-RU" sz="2500" dirty="0" err="1" smtClean="0">
                <a:solidFill>
                  <a:schemeClr val="tx1"/>
                </a:solidFill>
              </a:rPr>
              <a:t>Валитова</a:t>
            </a:r>
            <a:r>
              <a:rPr lang="ru-RU" sz="2500" dirty="0" smtClean="0">
                <a:solidFill>
                  <a:schemeClr val="tx1"/>
                </a:solidFill>
              </a:rPr>
              <a:t> Ю.Н.</a:t>
            </a:r>
            <a:endParaRPr lang="ru-RU" sz="2500" dirty="0" smtClean="0">
              <a:solidFill>
                <a:schemeClr val="tx1"/>
              </a:solidFill>
            </a:endParaRPr>
          </a:p>
          <a:p>
            <a:pPr marR="0" algn="l" eaLnBrk="1" hangingPunct="1"/>
            <a:endParaRPr lang="ru-RU" sz="2500" dirty="0" smtClean="0">
              <a:solidFill>
                <a:schemeClr val="tx1"/>
              </a:solidFill>
            </a:endParaRPr>
          </a:p>
        </p:txBody>
      </p:sp>
      <p:sp>
        <p:nvSpPr>
          <p:cNvPr id="9220" name="Содержимое 2"/>
          <p:cNvSpPr txBox="1">
            <a:spLocks/>
          </p:cNvSpPr>
          <p:nvPr/>
        </p:nvSpPr>
        <p:spPr bwMode="auto">
          <a:xfrm>
            <a:off x="571472" y="357166"/>
            <a:ext cx="8229600" cy="36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 marL="273050" indent="-2730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ts val="400"/>
              </a:spcBef>
              <a:buClr>
                <a:srgbClr val="FEB80A"/>
              </a:buClr>
              <a:buSzPct val="68000"/>
              <a:buFont typeface="Wingdings 2" pitchFamily="18" charset="2"/>
              <a:buNone/>
            </a:pPr>
            <a:r>
              <a:rPr lang="ru-RU" sz="1400" dirty="0" smtClean="0"/>
              <a:t>КАЗАНСКИЙ </a:t>
            </a:r>
            <a:r>
              <a:rPr lang="ru-RU" sz="1500" dirty="0"/>
              <a:t>ИНСТИТУТ</a:t>
            </a:r>
            <a:r>
              <a:rPr lang="ru-RU" sz="1400" dirty="0"/>
              <a:t> БИОХИМИИ И БИОФИЗИКИ </a:t>
            </a:r>
            <a:r>
              <a:rPr lang="ru-RU" sz="1400" dirty="0" err="1"/>
              <a:t>КазНЦ</a:t>
            </a:r>
            <a:r>
              <a:rPr lang="ru-RU" sz="1400" dirty="0"/>
              <a:t> </a:t>
            </a:r>
            <a:r>
              <a:rPr lang="ru-RU" sz="1400" dirty="0" smtClean="0"/>
              <a:t>РАН</a:t>
            </a:r>
          </a:p>
          <a:p>
            <a:pPr algn="ctr" eaLnBrk="1" hangingPunct="1">
              <a:lnSpc>
                <a:spcPct val="140000"/>
              </a:lnSpc>
              <a:spcBef>
                <a:spcPts val="400"/>
              </a:spcBef>
              <a:buClr>
                <a:srgbClr val="FEB80A"/>
              </a:buClr>
              <a:buSzPct val="68000"/>
              <a:buFont typeface="Wingdings 2" pitchFamily="18" charset="2"/>
              <a:buNone/>
            </a:pPr>
            <a:r>
              <a:rPr lang="ru-RU" sz="1400" dirty="0" smtClean="0"/>
              <a:t>Лаборатория окислительно-восстановительного метаболизма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l_fi" descr="http://www.rzn.rodgor.ru/art_images/73/01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9150" y="4572000"/>
            <a:ext cx="28495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il_fi" descr="http://dcp.sovserv.ru/media/images/0/5/0/1810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2286000"/>
            <a:ext cx="24526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il_fi" descr="http://img0.liveinternet.ru/images/attach/c/0/45/567/45567872_1245935967_Hamst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42875"/>
            <a:ext cx="31908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http://upload.wikimedia.org/wikipedia/commons/2/25/Cholestero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59175" y="142875"/>
            <a:ext cx="23082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9" descr="http://upload.wikimedia.org/wikipedia/commons/thumb/8/8d/Ergosterol.svg/300px-Ergosterol.sv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475" y="4581525"/>
            <a:ext cx="22320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Рисунок 12" descr="Koala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3" y="125413"/>
            <a:ext cx="277177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5B9D5-15C4-45D5-8BB7-21BE5DDA222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7177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0975" y="4652963"/>
            <a:ext cx="2951163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81163" y="2608263"/>
            <a:ext cx="2151062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3924300" y="1785938"/>
            <a:ext cx="16786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 eaLnBrk="0" hangingPunct="0">
              <a:defRPr/>
            </a:pPr>
            <a:r>
              <a:rPr lang="ru-RU" sz="2000" b="1" dirty="0" smtClean="0">
                <a:solidFill>
                  <a:srgbClr val="008000"/>
                </a:solidFill>
                <a:latin typeface="+mn-lt"/>
              </a:rPr>
              <a:t>Холестерин</a:t>
            </a:r>
            <a:endParaRPr lang="ru-RU" sz="20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3941763" y="6286500"/>
            <a:ext cx="16674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 eaLnBrk="0" hangingPunct="0">
              <a:defRPr/>
            </a:pPr>
            <a:r>
              <a:rPr lang="ru-RU" sz="2000" b="1" dirty="0" smtClean="0">
                <a:solidFill>
                  <a:srgbClr val="008000"/>
                </a:solidFill>
                <a:latin typeface="+mn-lt"/>
              </a:rPr>
              <a:t>Эргостерин</a:t>
            </a:r>
            <a:endParaRPr lang="ru-RU" sz="2000" b="1" dirty="0">
              <a:solidFill>
                <a:srgbClr val="008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31750" y="2540000"/>
            <a:ext cx="5045075" cy="3841750"/>
            <a:chOff x="825500" y="1136626"/>
            <a:chExt cx="7634288" cy="5313363"/>
          </a:xfrm>
        </p:grpSpPr>
        <p:pic>
          <p:nvPicPr>
            <p:cNvPr id="11274" name="Picture 9" descr="Val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5500" y="1136626"/>
              <a:ext cx="7634288" cy="5313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5" name="Oval 4"/>
            <p:cNvSpPr>
              <a:spLocks noChangeArrowheads="1"/>
            </p:cNvSpPr>
            <p:nvPr/>
          </p:nvSpPr>
          <p:spPr bwMode="auto">
            <a:xfrm>
              <a:off x="946150" y="5175252"/>
              <a:ext cx="1655763" cy="43338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2813"/>
              <a:endParaRPr lang="ru-RU">
                <a:latin typeface="Tahoma" pitchFamily="34" charset="0"/>
              </a:endParaRPr>
            </a:p>
          </p:txBody>
        </p:sp>
        <p:sp>
          <p:nvSpPr>
            <p:cNvPr id="11276" name="Oval 5"/>
            <p:cNvSpPr>
              <a:spLocks noChangeArrowheads="1"/>
            </p:cNvSpPr>
            <p:nvPr/>
          </p:nvSpPr>
          <p:spPr bwMode="auto">
            <a:xfrm>
              <a:off x="3132138" y="5607052"/>
              <a:ext cx="1655762" cy="43338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2813"/>
              <a:endParaRPr lang="ru-RU">
                <a:latin typeface="Tahoma" pitchFamily="34" charset="0"/>
              </a:endParaRPr>
            </a:p>
          </p:txBody>
        </p:sp>
        <p:sp>
          <p:nvSpPr>
            <p:cNvPr id="11277" name="Oval 6"/>
            <p:cNvSpPr>
              <a:spLocks noChangeArrowheads="1"/>
            </p:cNvSpPr>
            <p:nvPr/>
          </p:nvSpPr>
          <p:spPr bwMode="auto">
            <a:xfrm>
              <a:off x="6516688" y="5584827"/>
              <a:ext cx="1655762" cy="43338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2813"/>
              <a:endParaRPr lang="ru-RU">
                <a:latin typeface="Tahoma" pitchFamily="34" charset="0"/>
              </a:endParaRPr>
            </a:p>
          </p:txBody>
        </p:sp>
        <p:sp>
          <p:nvSpPr>
            <p:cNvPr id="11278" name="Oval 7"/>
            <p:cNvSpPr>
              <a:spLocks noChangeArrowheads="1"/>
            </p:cNvSpPr>
            <p:nvPr/>
          </p:nvSpPr>
          <p:spPr bwMode="auto">
            <a:xfrm>
              <a:off x="7164388" y="3714752"/>
              <a:ext cx="1295400" cy="4318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2813"/>
              <a:endParaRPr lang="ru-RU">
                <a:latin typeface="Tahoma" pitchFamily="34" charset="0"/>
              </a:endParaRPr>
            </a:p>
          </p:txBody>
        </p:sp>
      </p:grpSp>
      <p:pic>
        <p:nvPicPr>
          <p:cNvPr id="13" name="Рисунок 12" descr="P4010638.JPG"/>
          <p:cNvPicPr>
            <a:picLocks noChangeAspect="1"/>
          </p:cNvPicPr>
          <p:nvPr/>
        </p:nvPicPr>
        <p:blipFill>
          <a:blip r:embed="rId3" cstate="print">
            <a:lum bright="-10000" contrast="40000"/>
          </a:blip>
          <a:srcRect l="19201" t="21650" r="24800" b="17451"/>
          <a:stretch>
            <a:fillRect/>
          </a:stretch>
        </p:blipFill>
        <p:spPr>
          <a:xfrm>
            <a:off x="6357950" y="2420888"/>
            <a:ext cx="1309804" cy="2115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0895C-4EAE-42B7-9EB4-58C312A485D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1270" name="Picture 18" descr="http://t2.gstatic.com/images?q=tbn:ANd9GcQa2_ImSLcoDxq8KEx3-6BdYgTqvuw_VSFuZ6667ie9UGh70Jqidzw8yFZ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230188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650" y="133350"/>
            <a:ext cx="17145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6375" y="996950"/>
            <a:ext cx="2184400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5057774" y="3356992"/>
          <a:ext cx="408622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3786182" y="857232"/>
            <a:ext cx="2232025" cy="8636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uLnTx/>
                <a:uFillTx/>
                <a:latin typeface="+mj-lt"/>
                <a:ea typeface="+mj-ea"/>
                <a:cs typeface="+mj-cs"/>
              </a:rPr>
              <a:t>Стерины </a:t>
            </a:r>
            <a:b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uLnTx/>
                <a:uFillTx/>
                <a:latin typeface="+mj-lt"/>
                <a:ea typeface="+mj-ea"/>
                <a:cs typeface="+mj-cs"/>
              </a:rPr>
              <a:t>растений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6984109" y="6288278"/>
            <a:ext cx="21598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dirty="0" smtClean="0"/>
              <a:t>[</a:t>
            </a:r>
            <a:r>
              <a:rPr lang="en-US" sz="1200" dirty="0" smtClean="0"/>
              <a:t>Valitova et al</a:t>
            </a:r>
            <a:r>
              <a:rPr lang="ru-RU" sz="1200" dirty="0" smtClean="0"/>
              <a:t>., 201</a:t>
            </a:r>
            <a:r>
              <a:rPr lang="en-US" sz="1200" dirty="0" smtClean="0"/>
              <a:t>1</a:t>
            </a:r>
            <a:r>
              <a:rPr lang="ru-RU" sz="1200" dirty="0" smtClean="0"/>
              <a:t>]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500" dirty="0" smtClean="0">
                <a:solidFill>
                  <a:srgbClr val="008000"/>
                </a:solidFill>
              </a:rPr>
              <a:t>Биосинтез стеринов</a:t>
            </a:r>
            <a:endParaRPr lang="ru-RU" sz="4500" dirty="0">
              <a:solidFill>
                <a:srgbClr val="008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1E9B6-E937-4BB2-8869-96C5F3D1712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147050" cy="20161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Биосинтез стеринов</a:t>
            </a:r>
            <a:r>
              <a:rPr lang="ru-RU" dirty="0" smtClean="0">
                <a:solidFill>
                  <a:srgbClr val="008000"/>
                </a:solidFill>
              </a:rPr>
              <a:t/>
            </a:r>
            <a:br>
              <a:rPr lang="ru-RU" dirty="0" smtClean="0">
                <a:solidFill>
                  <a:srgbClr val="008000"/>
                </a:solidFill>
              </a:rPr>
            </a:b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624387"/>
          </a:xfrm>
        </p:spPr>
        <p:txBody>
          <a:bodyPr/>
          <a:lstStyle/>
          <a:p>
            <a:pPr marL="0" indent="361950" algn="just">
              <a:buFont typeface="Wingdings 2" pitchFamily="18" charset="2"/>
              <a:buNone/>
            </a:pPr>
            <a:r>
              <a:rPr lang="ru-RU" b="1" smtClean="0"/>
              <a:t>Биосинтез </a:t>
            </a:r>
            <a:r>
              <a:rPr lang="en-US" b="1" smtClean="0"/>
              <a:t> </a:t>
            </a:r>
            <a:r>
              <a:rPr lang="ru-RU" b="1" smtClean="0"/>
              <a:t>стеринов </a:t>
            </a:r>
            <a:r>
              <a:rPr lang="en-US" b="1" smtClean="0"/>
              <a:t> </a:t>
            </a:r>
            <a:r>
              <a:rPr lang="ru-RU" b="1" smtClean="0"/>
              <a:t>многоступенчатый процесс включает </a:t>
            </a:r>
            <a:r>
              <a:rPr lang="en-US" b="1" smtClean="0"/>
              <a:t> </a:t>
            </a:r>
            <a:r>
              <a:rPr lang="ru-RU" b="1" smtClean="0"/>
              <a:t>множество различных последовательных  реакций:</a:t>
            </a:r>
          </a:p>
          <a:p>
            <a:pPr marL="0" indent="361950" algn="just"/>
            <a:r>
              <a:rPr lang="ru-RU" b="1" smtClean="0"/>
              <a:t>раскрытие циклопропанового кольца</a:t>
            </a:r>
          </a:p>
          <a:p>
            <a:pPr marL="0" indent="361950" algn="just"/>
            <a:r>
              <a:rPr lang="ru-RU" b="1" smtClean="0"/>
              <a:t>алильная изомерия</a:t>
            </a:r>
          </a:p>
          <a:p>
            <a:pPr marL="0" indent="361950" algn="just"/>
            <a:r>
              <a:rPr lang="ru-RU" b="1" smtClean="0"/>
              <a:t>алкилирование</a:t>
            </a:r>
          </a:p>
          <a:p>
            <a:pPr marL="0" indent="361950" algn="just"/>
            <a:r>
              <a:rPr lang="ru-RU" b="1" smtClean="0"/>
              <a:t>деметилирование</a:t>
            </a:r>
          </a:p>
          <a:p>
            <a:pPr marL="0" indent="361950" algn="just"/>
            <a:r>
              <a:rPr lang="ru-RU" b="1" smtClean="0"/>
              <a:t>восстановление двойной связи</a:t>
            </a:r>
          </a:p>
          <a:p>
            <a:pPr marL="0" indent="361950" algn="just"/>
            <a:r>
              <a:rPr lang="ru-RU" b="1" smtClean="0"/>
              <a:t>дегидрирование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Биосинтез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389438"/>
          </a:xfrm>
        </p:spPr>
        <p:txBody>
          <a:bodyPr/>
          <a:lstStyle/>
          <a:p>
            <a:pPr algn="just"/>
            <a:r>
              <a:rPr lang="ru-RU" smtClean="0"/>
              <a:t>Ферменты биосинтеза брассиностероидов обнаружены почти во всех тканях растения, концентрация этих гормонов более высока в молодых тканях:</a:t>
            </a:r>
          </a:p>
          <a:p>
            <a:pPr algn="just"/>
            <a:r>
              <a:rPr lang="ru-RU" smtClean="0"/>
              <a:t>этиолированных проростках</a:t>
            </a:r>
          </a:p>
          <a:p>
            <a:pPr algn="just"/>
            <a:r>
              <a:rPr lang="ru-RU" smtClean="0"/>
              <a:t>меристемах</a:t>
            </a:r>
          </a:p>
          <a:p>
            <a:pPr algn="just"/>
            <a:r>
              <a:rPr lang="ru-RU" smtClean="0"/>
              <a:t>флоральных примордиях</a:t>
            </a:r>
          </a:p>
          <a:p>
            <a:pPr algn="just"/>
            <a:r>
              <a:rPr lang="ru-RU" smtClean="0"/>
              <a:t>развивающейся пыльце</a:t>
            </a:r>
          </a:p>
          <a:p>
            <a:pPr algn="just"/>
            <a:r>
              <a:rPr lang="ru-RU" smtClean="0"/>
              <a:t>генеративные органы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92392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Ферменты синтеза стеринов:</a:t>
            </a:r>
            <a:endParaRPr lang="ru-RU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412875"/>
            <a:ext cx="8713788" cy="52292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dirty="0" smtClean="0"/>
              <a:t> HMGR (</a:t>
            </a:r>
            <a:r>
              <a:rPr lang="ru-RU" dirty="0" err="1" smtClean="0"/>
              <a:t>НАДФ-зависимая</a:t>
            </a:r>
            <a:r>
              <a:rPr lang="ru-RU" dirty="0" smtClean="0"/>
              <a:t> </a:t>
            </a:r>
            <a:r>
              <a:rPr lang="ru-RU" dirty="0" err="1" smtClean="0"/>
              <a:t>гидроксиметилглутарил-КоА-редуктаза</a:t>
            </a:r>
            <a:r>
              <a:rPr lang="ru-RU" dirty="0" smtClean="0"/>
              <a:t> (</a:t>
            </a:r>
            <a:r>
              <a:rPr lang="ru-RU" dirty="0" err="1" smtClean="0"/>
              <a:t>ГМГ-КоА-редуктаза</a:t>
            </a:r>
            <a:r>
              <a:rPr lang="ru-RU" dirty="0" smtClean="0"/>
              <a:t>) – определяет скорость синтеза стеринов на этапе образовании </a:t>
            </a:r>
            <a:r>
              <a:rPr lang="ru-RU" dirty="0" err="1" smtClean="0"/>
              <a:t>мевалоновой</a:t>
            </a:r>
            <a:r>
              <a:rPr lang="ru-RU" dirty="0" smtClean="0"/>
              <a:t> кислоты;</a:t>
            </a:r>
          </a:p>
          <a:p>
            <a:pPr>
              <a:defRPr/>
            </a:pPr>
            <a:r>
              <a:rPr lang="en-US" dirty="0" smtClean="0"/>
              <a:t>SQS</a:t>
            </a:r>
            <a:r>
              <a:rPr lang="ru-RU" dirty="0" smtClean="0"/>
              <a:t> </a:t>
            </a:r>
            <a:r>
              <a:rPr lang="en-US" dirty="0" smtClean="0"/>
              <a:t>– </a:t>
            </a:r>
            <a:r>
              <a:rPr lang="ru-RU" dirty="0" err="1" smtClean="0"/>
              <a:t>сквален</a:t>
            </a:r>
            <a:r>
              <a:rPr lang="ru-RU" dirty="0" smtClean="0"/>
              <a:t> </a:t>
            </a:r>
            <a:r>
              <a:rPr lang="ru-RU" dirty="0" err="1" smtClean="0"/>
              <a:t>синтаза</a:t>
            </a:r>
            <a:r>
              <a:rPr lang="ru-RU" dirty="0" smtClean="0"/>
              <a:t>;</a:t>
            </a:r>
          </a:p>
          <a:p>
            <a:pPr>
              <a:defRPr/>
            </a:pPr>
            <a:r>
              <a:rPr lang="en-US" dirty="0" smtClean="0"/>
              <a:t>SQE – </a:t>
            </a:r>
            <a:r>
              <a:rPr lang="ru-RU" dirty="0" err="1" smtClean="0"/>
              <a:t>сквален</a:t>
            </a:r>
            <a:r>
              <a:rPr lang="ru-RU" dirty="0" smtClean="0"/>
              <a:t> </a:t>
            </a:r>
            <a:r>
              <a:rPr lang="ru-RU" dirty="0" err="1" smtClean="0"/>
              <a:t>эпоксидаза</a:t>
            </a:r>
            <a:r>
              <a:rPr lang="ru-RU" dirty="0" smtClean="0"/>
              <a:t>;</a:t>
            </a:r>
          </a:p>
          <a:p>
            <a:pPr>
              <a:defRPr/>
            </a:pPr>
            <a:r>
              <a:rPr lang="en-US" dirty="0" smtClean="0"/>
              <a:t>CAS – </a:t>
            </a:r>
            <a:r>
              <a:rPr lang="ru-RU" dirty="0" err="1" smtClean="0"/>
              <a:t>циклоартенол</a:t>
            </a:r>
            <a:r>
              <a:rPr lang="ru-RU" dirty="0" smtClean="0"/>
              <a:t> </a:t>
            </a:r>
            <a:r>
              <a:rPr lang="ru-RU" dirty="0" err="1" smtClean="0"/>
              <a:t>синтаза</a:t>
            </a:r>
            <a:r>
              <a:rPr lang="ru-RU" dirty="0" smtClean="0"/>
              <a:t>;</a:t>
            </a:r>
          </a:p>
          <a:p>
            <a:pPr>
              <a:defRPr/>
            </a:pPr>
            <a:r>
              <a:rPr lang="ru-RU" dirty="0" smtClean="0"/>
              <a:t> SMT1 и SMT2 - ферменты стерол-С24-метилтрансфераза  1 и 2 (изменение соотношения между С-24-метил- и С-24-этилстеринами);</a:t>
            </a:r>
          </a:p>
          <a:p>
            <a:pPr>
              <a:defRPr/>
            </a:pPr>
            <a:r>
              <a:rPr lang="ru-RU" dirty="0" smtClean="0"/>
              <a:t> DWF – фермент delta5-стерол-C24-редуктаза (</a:t>
            </a:r>
            <a:r>
              <a:rPr lang="ru-RU" dirty="0" err="1" smtClean="0"/>
              <a:t>изомераза</a:t>
            </a:r>
            <a:r>
              <a:rPr lang="ru-RU" dirty="0" smtClean="0"/>
              <a:t>)  </a:t>
            </a:r>
            <a:r>
              <a:rPr lang="ru-RU" b="1" dirty="0" smtClean="0"/>
              <a:t>(</a:t>
            </a:r>
            <a:r>
              <a:rPr lang="ru-RU" dirty="0" smtClean="0"/>
              <a:t>ответственен за конечный этап синтеза </a:t>
            </a:r>
            <a:r>
              <a:rPr lang="ru-RU" dirty="0" err="1" smtClean="0"/>
              <a:t>ситостерина</a:t>
            </a:r>
            <a:r>
              <a:rPr lang="ru-RU" dirty="0" smtClean="0"/>
              <a:t>, </a:t>
            </a:r>
            <a:r>
              <a:rPr lang="ru-RU" dirty="0" err="1" smtClean="0"/>
              <a:t>кампестерина</a:t>
            </a:r>
            <a:r>
              <a:rPr lang="ru-RU" dirty="0" smtClean="0"/>
              <a:t>, регуляцию синтеза </a:t>
            </a:r>
            <a:r>
              <a:rPr lang="ru-RU" dirty="0" err="1" smtClean="0"/>
              <a:t>брассиностероидов</a:t>
            </a:r>
            <a:r>
              <a:rPr lang="ru-RU" dirty="0" smtClean="0"/>
              <a:t>).</a:t>
            </a:r>
          </a:p>
          <a:p>
            <a:pPr>
              <a:buFont typeface="Wingdings 2" pitchFamily="18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5219700" y="1357313"/>
            <a:ext cx="3673475" cy="3367087"/>
          </a:xfrm>
        </p:spPr>
        <p:txBody>
          <a:bodyPr/>
          <a:lstStyle/>
          <a:p>
            <a:pPr algn="just"/>
            <a:r>
              <a:rPr lang="ru-RU" smtClean="0"/>
              <a:t>Путь биосинтеза стеринов у арабидопсиса.  Представлены ферменты (синий) и кодирующие их гены (красный) </a:t>
            </a:r>
            <a:r>
              <a:rPr lang="en-US" smtClean="0"/>
              <a:t>[Boutte, 2009].</a:t>
            </a:r>
            <a:endParaRPr lang="ru-RU" smtClean="0"/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1071563" y="0"/>
            <a:ext cx="4071937" cy="6858000"/>
            <a:chOff x="1071538" y="-1"/>
            <a:chExt cx="4071966" cy="6858001"/>
          </a:xfrm>
        </p:grpSpPr>
        <p:grpSp>
          <p:nvGrpSpPr>
            <p:cNvPr id="3" name="Группа 8"/>
            <p:cNvGrpSpPr>
              <a:grpSpLocks/>
            </p:cNvGrpSpPr>
            <p:nvPr/>
          </p:nvGrpSpPr>
          <p:grpSpPr bwMode="auto">
            <a:xfrm>
              <a:off x="1071538" y="-1"/>
              <a:ext cx="4071966" cy="6858001"/>
              <a:chOff x="1071538" y="-1"/>
              <a:chExt cx="4071966" cy="6858001"/>
            </a:xfrm>
          </p:grpSpPr>
          <p:grpSp>
            <p:nvGrpSpPr>
              <p:cNvPr id="4" name="Группа 7"/>
              <p:cNvGrpSpPr>
                <a:grpSpLocks/>
              </p:cNvGrpSpPr>
              <p:nvPr/>
            </p:nvGrpSpPr>
            <p:grpSpPr bwMode="auto">
              <a:xfrm>
                <a:off x="1071538" y="-1"/>
                <a:ext cx="4071966" cy="6858001"/>
                <a:chOff x="1071538" y="-1"/>
                <a:chExt cx="4071966" cy="6858001"/>
              </a:xfrm>
            </p:grpSpPr>
            <p:pic>
              <p:nvPicPr>
                <p:cNvPr id="25609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071538" y="-1"/>
                  <a:ext cx="4071966" cy="68580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" name="TextBox 4"/>
                <p:cNvSpPr txBox="1"/>
                <p:nvPr/>
              </p:nvSpPr>
              <p:spPr>
                <a:xfrm>
                  <a:off x="1785918" y="3357562"/>
                  <a:ext cx="571504" cy="21590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800" b="1" dirty="0">
                      <a:solidFill>
                        <a:schemeClr val="accent1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SMT1</a:t>
                  </a:r>
                  <a:endParaRPr lang="ru-RU" sz="800" b="1" dirty="0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2786050" y="4500563"/>
                <a:ext cx="571504" cy="33813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800" b="1" dirty="0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SMT2, SMT3</a:t>
                </a:r>
                <a:endParaRPr lang="ru-RU" sz="800" b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714744" y="5929313"/>
              <a:ext cx="500067" cy="2159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DWF1</a:t>
              </a:r>
              <a:endParaRPr lang="ru-RU" sz="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" descr="b_270_1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Гены ферментов участвующих в синтезе стеринов:</a:t>
            </a:r>
            <a:endParaRPr lang="ru-RU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773238"/>
            <a:ext cx="8964612" cy="50847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ген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HMGR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определяет скорость синтеза стеринов на этапе образовании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мевалоновой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кислоты;</a:t>
            </a: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гены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SMT1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SMT2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кодирующие ферменты стерол-С24-метилтрансферазу 1 и 2 (изменение соотношения между С-24-метил- и С-24-этилстеринами); </a:t>
            </a: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гены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DWF1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(dwarf –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карлик), DWF4 и DWF6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кодирующий фермент delta5-стерол-C24-редуктазу (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изомеразу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(ответственен за конечный этап синтеза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ситостерина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кампестерина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регуляцию синтеза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брассиностероидов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>
              <a:buFont typeface="Wingdings 2" pitchFamily="18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34950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Стерин 24-С-метилтрансфераза</a:t>
            </a:r>
            <a:b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(СМТ)</a:t>
            </a:r>
            <a:endParaRPr lang="ru-RU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642938" y="2071710"/>
            <a:ext cx="7858125" cy="4572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/>
              <a:t>E</a:t>
            </a:r>
            <a:r>
              <a:rPr lang="ru-RU" sz="2400" b="1" dirty="0" smtClean="0"/>
              <a:t>.</a:t>
            </a:r>
            <a:r>
              <a:rPr lang="en-US" sz="2400" b="1" dirty="0" smtClean="0"/>
              <a:t>C</a:t>
            </a:r>
            <a:r>
              <a:rPr lang="ru-RU" sz="2400" b="1" dirty="0" smtClean="0"/>
              <a:t>.2. – </a:t>
            </a:r>
            <a:r>
              <a:rPr lang="ru-RU" sz="2400" b="1" dirty="0" err="1" smtClean="0"/>
              <a:t>трансферазы</a:t>
            </a:r>
            <a:r>
              <a:rPr lang="ru-RU" sz="2400" b="1" dirty="0" smtClean="0"/>
              <a:t>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/>
              <a:t>  Е.С.2.1. – </a:t>
            </a:r>
            <a:r>
              <a:rPr lang="ru-RU" sz="2400" b="1" dirty="0" err="1" smtClean="0"/>
              <a:t>трансферазы</a:t>
            </a:r>
            <a:r>
              <a:rPr lang="ru-RU" sz="2400" b="1" dirty="0" smtClean="0"/>
              <a:t> одноуглеродной группы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/>
              <a:t>    Е.С.2.1.1. – </a:t>
            </a:r>
            <a:r>
              <a:rPr lang="ru-RU" sz="2400" b="1" dirty="0" err="1" smtClean="0"/>
              <a:t>метилтрансферазы</a:t>
            </a:r>
            <a:r>
              <a:rPr lang="ru-RU" sz="2400" b="1" dirty="0" smtClean="0"/>
              <a:t>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8000"/>
                </a:solidFill>
              </a:rPr>
              <a:t>        Е.С.2.1.1.41. – С-24-стерин </a:t>
            </a:r>
            <a:r>
              <a:rPr lang="ru-RU" sz="2400" b="1" dirty="0" err="1" smtClean="0">
                <a:solidFill>
                  <a:srgbClr val="008000"/>
                </a:solidFill>
              </a:rPr>
              <a:t>метилтрансфераза</a:t>
            </a:r>
            <a:r>
              <a:rPr lang="ru-RU" sz="2400" b="1" dirty="0" smtClean="0">
                <a:solidFill>
                  <a:srgbClr val="008000"/>
                </a:solidFill>
              </a:rPr>
              <a:t> </a:t>
            </a:r>
          </a:p>
          <a:p>
            <a:pPr eaLnBrk="1" hangingPunct="1"/>
            <a:endParaRPr lang="ru-RU" sz="2400" dirty="0" smtClean="0"/>
          </a:p>
        </p:txBody>
      </p:sp>
      <p:pic>
        <p:nvPicPr>
          <p:cNvPr id="14339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0" y="785813"/>
            <a:ext cx="3786188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20713"/>
            <a:ext cx="521970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8000"/>
                </a:solidFill>
                <a:latin typeface="+mj-lt"/>
              </a:rPr>
              <a:t>Классификация фермента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91033-F4CA-490A-ACB7-46B9111812C9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4000" dirty="0" smtClean="0">
                <a:solidFill>
                  <a:srgbClr val="008000"/>
                </a:solidFill>
                <a:effectLst/>
              </a:rPr>
              <a:t>Биологическая мембрана</a:t>
            </a:r>
            <a:endParaRPr lang="ru-RU" sz="4000" dirty="0">
              <a:solidFill>
                <a:srgbClr val="008000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F17F5-C46E-4582-B455-2F4AEEAA6C6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0245" name="Объект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74" y="3357562"/>
            <a:ext cx="6097588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596" y="1214422"/>
            <a:ext cx="3714776" cy="214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7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фосфолипиды</a:t>
            </a: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7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7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сфинголипиды</a:t>
            </a: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7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7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стерины  </a:t>
            </a:r>
          </a:p>
          <a:p>
            <a:pPr marL="365125" marR="0" lvl="0" indent="-255588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endParaRPr kumimoji="0" lang="ru-RU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  <a:p>
            <a:pPr marL="365125" marR="0" lvl="0" indent="-255588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000" b="1" dirty="0" err="1" smtClean="0"/>
              <a:t>Глутатион</a:t>
            </a:r>
            <a:endParaRPr lang="ru-RU" sz="3000" b="1" dirty="0" smtClean="0"/>
          </a:p>
          <a:p>
            <a:pPr>
              <a:buFont typeface="Wingdings 2" pitchFamily="18" charset="2"/>
              <a:buNone/>
              <a:defRPr/>
            </a:pPr>
            <a:r>
              <a:rPr lang="ru-RU" sz="2000" dirty="0" smtClean="0"/>
              <a:t>глицин</a:t>
            </a:r>
            <a:endParaRPr lang="ru-RU" sz="20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US" sz="2000" dirty="0" smtClean="0"/>
              <a:t>L-</a:t>
            </a:r>
            <a:r>
              <a:rPr lang="ru-RU" sz="2000" dirty="0" smtClean="0"/>
              <a:t>цистеин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2000" dirty="0" smtClean="0"/>
              <a:t>L-</a:t>
            </a:r>
            <a:r>
              <a:rPr lang="ru-RU" sz="2000" dirty="0" err="1" smtClean="0"/>
              <a:t>глутаминовая</a:t>
            </a:r>
            <a:r>
              <a:rPr lang="ru-RU" sz="2000" dirty="0" smtClean="0"/>
              <a:t> кислота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Кофермент:</a:t>
            </a:r>
          </a:p>
          <a:p>
            <a:pPr>
              <a:defRPr/>
            </a:pPr>
            <a:r>
              <a:rPr lang="en-US" sz="3200" b="1" dirty="0" smtClean="0"/>
              <a:t>S-</a:t>
            </a:r>
            <a:r>
              <a:rPr lang="ru-RU" sz="3200" b="1" dirty="0" err="1" smtClean="0"/>
              <a:t>аденозилметионин</a:t>
            </a:r>
            <a:r>
              <a:rPr lang="ru-RU" sz="3200" dirty="0" smtClean="0"/>
              <a:t>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3200" dirty="0" smtClean="0"/>
              <a:t>          (</a:t>
            </a:r>
            <a:r>
              <a:rPr lang="en-US" sz="3200" b="1" dirty="0" smtClean="0"/>
              <a:t>SAM</a:t>
            </a:r>
            <a:r>
              <a:rPr lang="ru-RU" sz="3200" b="1" dirty="0" smtClean="0"/>
              <a:t>)</a:t>
            </a:r>
            <a:endParaRPr lang="ru-RU" sz="3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704850"/>
            <a:ext cx="81470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Кофактор</a:t>
            </a:r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Рисунок 3" descr="http://www.ebi.ac.uk/thornton-srv/databases/cgi-bin/pdbsum/GetImage.pl?kegg_id=C000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4988" y="2060575"/>
            <a:ext cx="352901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867400" y="4221163"/>
          <a:ext cx="2835275" cy="2408237"/>
        </p:xfrm>
        <a:graphic>
          <a:graphicData uri="http://schemas.openxmlformats.org/presentationml/2006/ole">
            <p:oleObj spid="_x0000_s16386" name="Picture" r:id="rId4" imgW="2122098" imgH="1708030" progId="Word.Picture.8">
              <p:embed/>
            </p:oleObj>
          </a:graphicData>
        </a:graphic>
      </p:graphicFrame>
      <p:pic>
        <p:nvPicPr>
          <p:cNvPr id="1030" name="Picture 4" descr="Метионин: химическая формул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5226050"/>
            <a:ext cx="1905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6" descr="http://upload.wikimedia.org/wikipedia/commons/thumb/a/a9/Glutathion.svg/260px-Glutathion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836613"/>
            <a:ext cx="4135438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консервативных домена:</a:t>
            </a:r>
            <a:endParaRPr lang="ru-RU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4119562"/>
          </a:xfrm>
        </p:spPr>
        <p:txBody>
          <a:bodyPr/>
          <a:lstStyle/>
          <a:p>
            <a:r>
              <a:rPr lang="ru-RU" sz="3500" b="1" smtClean="0"/>
              <a:t>С-терминальная последовательность</a:t>
            </a:r>
          </a:p>
          <a:p>
            <a:endParaRPr lang="ru-RU" sz="2000" b="1" smtClean="0"/>
          </a:p>
          <a:p>
            <a:r>
              <a:rPr lang="ru-RU" sz="3500" b="1" smtClean="0"/>
              <a:t>Аденозилметионин связывающий сайт</a:t>
            </a:r>
          </a:p>
        </p:txBody>
      </p:sp>
      <p:pic>
        <p:nvPicPr>
          <p:cNvPr id="29700" name="Рисунок 3" descr="http://www.ncbi.nlm.nih.gov/Structure/cdd/wrpsb.cgi?dhandle=QM2-data_cache-67C23A1E877D9F9D-4DF9136C53C45&amp;show_feat=true&amp;mode=rep&amp;gwidth=900&amp;output=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3" y="5157788"/>
            <a:ext cx="9082087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6384925"/>
            <a:ext cx="7286653" cy="500063"/>
          </a:xfrm>
        </p:spPr>
        <p:txBody>
          <a:bodyPr>
            <a:normAutofit fontScale="85000" lnSpcReduction="10000"/>
          </a:bodyPr>
          <a:lstStyle/>
          <a:p>
            <a:pPr algn="ctr"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Путь биосинтеза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фитостеринов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Arabidopsis [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Carland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al., 2010]. 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0"/>
            <a:ext cx="5357812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7072313" y="5000625"/>
            <a:ext cx="1114425" cy="685800"/>
            <a:chOff x="7215206" y="5072074"/>
            <a:chExt cx="1114425" cy="685800"/>
          </a:xfrm>
        </p:grpSpPr>
        <p:pic>
          <p:nvPicPr>
            <p:cNvPr id="3073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15206" y="5072074"/>
              <a:ext cx="111442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7286643" y="5072074"/>
              <a:ext cx="214313" cy="142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4" name="Группа 11"/>
          <p:cNvGrpSpPr>
            <a:grpSpLocks/>
          </p:cNvGrpSpPr>
          <p:nvPr/>
        </p:nvGrpSpPr>
        <p:grpSpPr bwMode="auto">
          <a:xfrm>
            <a:off x="1071563" y="4929188"/>
            <a:ext cx="1162050" cy="723900"/>
            <a:chOff x="785786" y="4929198"/>
            <a:chExt cx="1162050" cy="723900"/>
          </a:xfrm>
        </p:grpSpPr>
        <p:pic>
          <p:nvPicPr>
            <p:cNvPr id="3073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5786" y="4929198"/>
              <a:ext cx="116205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Прямоугольник 9"/>
            <p:cNvSpPr/>
            <p:nvPr/>
          </p:nvSpPr>
          <p:spPr>
            <a:xfrm>
              <a:off x="1214411" y="4929198"/>
              <a:ext cx="142875" cy="214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5" name="Группа 12"/>
          <p:cNvGrpSpPr>
            <a:grpSpLocks/>
          </p:cNvGrpSpPr>
          <p:nvPr/>
        </p:nvGrpSpPr>
        <p:grpSpPr bwMode="auto">
          <a:xfrm>
            <a:off x="1071563" y="5715000"/>
            <a:ext cx="1276350" cy="714375"/>
            <a:chOff x="785786" y="5643578"/>
            <a:chExt cx="1276350" cy="714380"/>
          </a:xfrm>
        </p:grpSpPr>
        <p:pic>
          <p:nvPicPr>
            <p:cNvPr id="30728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5786" y="5643578"/>
              <a:ext cx="127635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10"/>
            <p:cNvSpPr/>
            <p:nvPr/>
          </p:nvSpPr>
          <p:spPr>
            <a:xfrm>
              <a:off x="1214411" y="5643578"/>
              <a:ext cx="142875" cy="214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30727" name="Picture 10" descr="http://de.academic.ru/pictures/dewiki/66/Brassinolid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H="1" flipV="1">
            <a:off x="6929438" y="5500688"/>
            <a:ext cx="121443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5867400" y="1341438"/>
            <a:ext cx="3025775" cy="3311525"/>
          </a:xfrm>
        </p:spPr>
        <p:txBody>
          <a:bodyPr/>
          <a:lstStyle/>
          <a:p>
            <a:pPr algn="just"/>
            <a:r>
              <a:rPr lang="ru-RU" sz="1800" smtClean="0"/>
              <a:t>Выравнивание аминокислотных последовательностей белков СМТ2, охарактеризованных и клонированных в растениях. Стрелками обозначены консервативные сайты [</a:t>
            </a:r>
            <a:r>
              <a:rPr lang="en-US" sz="1800" smtClean="0"/>
              <a:t>Neelakandan</a:t>
            </a:r>
            <a:r>
              <a:rPr lang="ru-RU" sz="1800" smtClean="0"/>
              <a:t> </a:t>
            </a:r>
            <a:r>
              <a:rPr lang="en-US" sz="1800" smtClean="0"/>
              <a:t>et al.,</a:t>
            </a:r>
            <a:r>
              <a:rPr lang="ru-RU" sz="1800" smtClean="0"/>
              <a:t> 2010]. </a:t>
            </a: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5561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5867400" y="1700213"/>
            <a:ext cx="3097213" cy="3241675"/>
          </a:xfrm>
        </p:spPr>
        <p:txBody>
          <a:bodyPr/>
          <a:lstStyle/>
          <a:p>
            <a:r>
              <a:rPr lang="ru-RU" sz="2000" smtClean="0"/>
              <a:t>Филогенетическое древо стерин метилтрансфераз построенное для дрожжей и растений</a:t>
            </a:r>
            <a:r>
              <a:rPr lang="en-US" sz="2000" smtClean="0"/>
              <a:t> </a:t>
            </a:r>
            <a:r>
              <a:rPr lang="ru-RU" sz="2000" smtClean="0"/>
              <a:t>[</a:t>
            </a:r>
            <a:r>
              <a:rPr lang="en-US" sz="2000" smtClean="0"/>
              <a:t>B</a:t>
            </a:r>
            <a:r>
              <a:rPr lang="ru-RU" sz="2000" smtClean="0"/>
              <a:t>ouvier-nave </a:t>
            </a:r>
            <a:r>
              <a:rPr lang="en-US" sz="2000" smtClean="0"/>
              <a:t>et al.,</a:t>
            </a:r>
            <a:r>
              <a:rPr lang="ru-RU" sz="2000" smtClean="0"/>
              <a:t> 1998].</a:t>
            </a:r>
            <a:r>
              <a:rPr lang="en-US" sz="2000" smtClean="0"/>
              <a:t> </a:t>
            </a:r>
            <a:endParaRPr lang="ru-RU" sz="2000" smtClean="0"/>
          </a:p>
        </p:txBody>
      </p:sp>
      <p:pic>
        <p:nvPicPr>
          <p:cNvPr id="32771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88913"/>
            <a:ext cx="4537075" cy="62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468313" y="2195513"/>
            <a:ext cx="8229600" cy="4257675"/>
          </a:xfrm>
        </p:spPr>
        <p:txBody>
          <a:bodyPr/>
          <a:lstStyle/>
          <a:p>
            <a:r>
              <a:rPr lang="ru-RU" sz="3000" smtClean="0"/>
              <a:t>Прорастание семян, молодые стручки – биосинтез стеринов не активен (низкий уровень СМТ транскрипта)</a:t>
            </a:r>
          </a:p>
          <a:p>
            <a:endParaRPr lang="ru-RU" sz="3000" smtClean="0"/>
          </a:p>
          <a:p>
            <a:r>
              <a:rPr lang="ru-RU" sz="3000" smtClean="0"/>
              <a:t>Развитие всходов, цветение – происходит значительное изменения в составе стеринов (увеличение СМТ транскрипта)</a:t>
            </a:r>
          </a:p>
        </p:txBody>
      </p:sp>
      <p:pic>
        <p:nvPicPr>
          <p:cNvPr id="33795" name="Рисунок 3" descr="Tulip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5103813"/>
            <a:ext cx="23399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4" descr="P330062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3141663"/>
            <a:ext cx="157003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Биосинтез стеринов в различные фазы развития</a:t>
            </a:r>
            <a:endParaRPr lang="ru-RU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64928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412875"/>
            <a:ext cx="8785225" cy="544512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pc="120" dirty="0" smtClean="0"/>
              <a:t>  </a:t>
            </a:r>
            <a:r>
              <a:rPr lang="ru-RU" spc="120" dirty="0" smtClean="0"/>
              <a:t>Биосинтез любого из </a:t>
            </a:r>
            <a:r>
              <a:rPr lang="ru-RU" spc="120" dirty="0" err="1" smtClean="0"/>
              <a:t>стероидных</a:t>
            </a:r>
            <a:r>
              <a:rPr lang="ru-RU" spc="120" dirty="0" smtClean="0"/>
              <a:t> соединений у высших растений – это сложная комбинация последовательных реакций, регулирующиеся различными механизмами в зависимости от ткани и фазы развития;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pc="120" dirty="0" smtClean="0"/>
              <a:t>  </a:t>
            </a:r>
            <a:r>
              <a:rPr lang="ru-RU" spc="120" dirty="0" smtClean="0"/>
              <a:t>Биосинтез одного конкретного соединения может происходить разными взаимосвязанными путями, позволяющими определять результат блокирования одного из путей;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pc="120" dirty="0" smtClean="0"/>
              <a:t>  </a:t>
            </a:r>
            <a:r>
              <a:rPr lang="ru-RU" spc="120" dirty="0" smtClean="0"/>
              <a:t>Не для всех </a:t>
            </a:r>
            <a:r>
              <a:rPr lang="ru-RU" spc="120" dirty="0" err="1" smtClean="0"/>
              <a:t>стероидных</a:t>
            </a:r>
            <a:r>
              <a:rPr lang="ru-RU" spc="120" dirty="0" smtClean="0"/>
              <a:t> соединений изучены механизмы биосинтеза и определены ферменты;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pc="120" dirty="0" smtClean="0"/>
              <a:t>  </a:t>
            </a:r>
            <a:r>
              <a:rPr lang="ru-RU" spc="120" dirty="0" smtClean="0"/>
              <a:t>Изучение биосинтетических превращений имеет большее значение для прогнозирования наиболее активных предшественников стеринов для создания на их основе высокоэффективных препаратов избирательного действия.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7646" y="1637928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60A50-0FAE-4720-B422-867DD44277E3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71625"/>
            <a:ext cx="9144000" cy="52863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- </a:t>
            </a:r>
            <a:r>
              <a:rPr lang="ru-RU" b="1" dirty="0" err="1" smtClean="0">
                <a:solidFill>
                  <a:schemeClr val="bg1"/>
                </a:solidFill>
              </a:rPr>
              <a:t>фосфолипиды</a:t>
            </a:r>
            <a:r>
              <a:rPr lang="ru-RU" b="1" dirty="0" smtClean="0">
                <a:solidFill>
                  <a:schemeClr val="bg1"/>
                </a:solidFill>
              </a:rPr>
              <a:t> - </a:t>
            </a:r>
            <a:r>
              <a:rPr lang="ru-RU" b="1" dirty="0" err="1" smtClean="0">
                <a:solidFill>
                  <a:schemeClr val="bg1"/>
                </a:solidFill>
              </a:rPr>
              <a:t>фосфатидилэтаноламин</a:t>
            </a:r>
            <a:r>
              <a:rPr lang="ru-RU" b="1" dirty="0" smtClean="0">
                <a:solidFill>
                  <a:schemeClr val="bg1"/>
                </a:solidFill>
              </a:rPr>
              <a:t>,         </a:t>
            </a:r>
            <a:r>
              <a:rPr lang="ru-RU" b="1" dirty="0" err="1" smtClean="0">
                <a:solidFill>
                  <a:schemeClr val="bg1"/>
                </a:solidFill>
              </a:rPr>
              <a:t>фосфатидилхолин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кардиолипин</a:t>
            </a:r>
            <a:r>
              <a:rPr lang="ru-RU" b="1" dirty="0" smtClean="0">
                <a:solidFill>
                  <a:schemeClr val="bg1"/>
                </a:solidFill>
              </a:rPr>
              <a:t>,   </a:t>
            </a:r>
            <a:r>
              <a:rPr lang="ru-RU" b="1" dirty="0" err="1" smtClean="0">
                <a:solidFill>
                  <a:schemeClr val="bg1"/>
                </a:solidFill>
              </a:rPr>
              <a:t>фосфатидилсерин</a:t>
            </a:r>
            <a:endParaRPr lang="ru-RU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    - гликолипиды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    - </a:t>
            </a:r>
            <a:r>
              <a:rPr lang="ru-RU" b="1" dirty="0" err="1" smtClean="0">
                <a:solidFill>
                  <a:schemeClr val="bg1"/>
                </a:solidFill>
              </a:rPr>
              <a:t>сфинголипиды</a:t>
            </a:r>
            <a:endParaRPr lang="ru-RU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    - стерины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Фосфатидилэтаноламин</a:t>
            </a:r>
            <a:r>
              <a:rPr lang="ru-RU" sz="2000" b="1" dirty="0" smtClean="0">
                <a:solidFill>
                  <a:schemeClr val="bg1"/>
                </a:solidFill>
              </a:rPr>
              <a:t> и </a:t>
            </a:r>
            <a:r>
              <a:rPr lang="ru-RU" sz="2000" b="1" dirty="0" err="1" smtClean="0">
                <a:solidFill>
                  <a:schemeClr val="bg1"/>
                </a:solidFill>
              </a:rPr>
              <a:t>фосфотидилхолил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   </a:t>
            </a:r>
            <a:r>
              <a:rPr lang="ru-RU" sz="2000" b="1" dirty="0" smtClean="0">
                <a:solidFill>
                  <a:schemeClr val="bg1"/>
                </a:solidFill>
              </a:rPr>
              <a:t>составляют  от 65 до 80% всех липидов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   мембраны.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148" name="Рисунок 6" descr="180px-Phosphatidylcholine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8000" contrast="-6000"/>
          </a:blip>
          <a:srcRect/>
          <a:stretch>
            <a:fillRect/>
          </a:stretch>
        </p:blipFill>
        <p:spPr bwMode="auto">
          <a:xfrm>
            <a:off x="7380288" y="0"/>
            <a:ext cx="14763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7" descr="phosphatidylserin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100000"/>
          </a:blip>
          <a:srcRect/>
          <a:stretch>
            <a:fillRect/>
          </a:stretch>
        </p:blipFill>
        <p:spPr bwMode="auto">
          <a:xfrm>
            <a:off x="6143625" y="5357813"/>
            <a:ext cx="278606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9" descr="phosphatidyl-serin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90000"/>
          </a:blip>
          <a:srcRect/>
          <a:stretch>
            <a:fillRect/>
          </a:stretch>
        </p:blipFill>
        <p:spPr bwMode="auto">
          <a:xfrm>
            <a:off x="5214942" y="3000372"/>
            <a:ext cx="3851275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457200" y="35717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Мембранные липиды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Жизнь клет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4651375"/>
            <a:ext cx="230346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ПРОГРАММИРУЕМАЯ СМЕРТЬ КЛЕТКИ (АПОПТОЗ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581525"/>
            <a:ext cx="370840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carto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260350"/>
            <a:ext cx="23749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Illustration of lipid raf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268413"/>
            <a:ext cx="4464050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1187450" y="333375"/>
            <a:ext cx="3492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3200" b="1">
                <a:solidFill>
                  <a:srgbClr val="000099"/>
                </a:solidFill>
                <a:latin typeface="Times New Roman" pitchFamily="18" charset="0"/>
              </a:rPr>
              <a:t>Липидные рафты</a:t>
            </a: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5183188" y="1628775"/>
            <a:ext cx="381793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ru-RU" sz="2000">
                <a:solidFill>
                  <a:srgbClr val="000099"/>
                </a:solidFill>
                <a:latin typeface="Times New Roman" pitchFamily="18" charset="0"/>
              </a:rPr>
              <a:t>- маленькие (10-200 нм), гетерогенные, высоко-динамичные, богатые стеринами и сфинголипидами домены, которые могут образовывать платформы за счет белок-белковых и белок-липидных взаимодействий.</a:t>
            </a:r>
          </a:p>
          <a:p>
            <a:pPr defTabSz="912813"/>
            <a:endParaRPr lang="ru-RU" sz="20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29625" y="6143625"/>
            <a:ext cx="2873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/>
                </a:solidFill>
                <a:latin typeface="+mj-lt"/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52" y="2071693"/>
            <a:ext cx="4286248" cy="3000381"/>
          </a:xfrm>
          <a:noFill/>
        </p:spPr>
        <p:txBody>
          <a:bodyPr/>
          <a:lstStyle/>
          <a:p>
            <a:pPr eaLnBrk="1" hangingPunct="1"/>
            <a:r>
              <a:rPr lang="ru-RU" sz="2000" dirty="0" smtClean="0">
                <a:effectLst/>
              </a:rPr>
              <a:t>Биологическая роль: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000" dirty="0" smtClean="0">
                <a:effectLst/>
              </a:rPr>
              <a:t>  - трансдукция сигнала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ru-RU" sz="2000" dirty="0" smtClean="0">
                <a:effectLst/>
              </a:rPr>
              <a:t>  - регуляция </a:t>
            </a:r>
            <a:r>
              <a:rPr lang="ru-RU" sz="2000" dirty="0" err="1" smtClean="0">
                <a:effectLst/>
              </a:rPr>
              <a:t>экзоцитоза</a:t>
            </a:r>
            <a:r>
              <a:rPr lang="ru-RU" sz="2000" dirty="0" smtClean="0">
                <a:effectLst/>
              </a:rPr>
              <a:t>,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ru-RU" sz="2000" dirty="0" smtClean="0">
                <a:effectLst/>
              </a:rPr>
              <a:t>  </a:t>
            </a:r>
            <a:r>
              <a:rPr lang="ru-RU" sz="2000" dirty="0" err="1" smtClean="0">
                <a:effectLst/>
              </a:rPr>
              <a:t>эндоцитоза</a:t>
            </a:r>
            <a:r>
              <a:rPr lang="ru-RU" sz="2000" dirty="0" smtClean="0">
                <a:effectLst/>
              </a:rPr>
              <a:t>  и </a:t>
            </a:r>
            <a:r>
              <a:rPr lang="ru-RU" sz="2000" dirty="0" err="1" smtClean="0">
                <a:effectLst/>
              </a:rPr>
              <a:t>апоптоза</a:t>
            </a:r>
            <a:r>
              <a:rPr lang="ru-RU" sz="2000" dirty="0" smtClean="0">
                <a:effectLst/>
              </a:rPr>
              <a:t>,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000" dirty="0" smtClean="0">
                <a:effectLst/>
              </a:rPr>
              <a:t>  - организация </a:t>
            </a:r>
            <a:r>
              <a:rPr lang="ru-RU" sz="2000" dirty="0" err="1" smtClean="0">
                <a:effectLst/>
              </a:rPr>
              <a:t>цитоскелета</a:t>
            </a:r>
            <a:endParaRPr lang="ru-RU" sz="2000" dirty="0" smtClean="0">
              <a:effectLst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ru-RU" sz="2000" dirty="0" smtClean="0">
                <a:effectLst/>
              </a:rPr>
              <a:t>  - защитная  функция</a:t>
            </a:r>
          </a:p>
        </p:txBody>
      </p:sp>
      <p:pic>
        <p:nvPicPr>
          <p:cNvPr id="15364" name="Picture 4" descr="raft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05038"/>
            <a:ext cx="4359275" cy="441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642910" y="28572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Липидные </a:t>
            </a:r>
            <a:r>
              <a:rPr lang="ru-RU" sz="4000" b="1" dirty="0" err="1" smtClean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рафты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6" y="228588"/>
            <a:ext cx="8393140" cy="1557338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</a:rPr>
              <a:t>  </a:t>
            </a:r>
            <a:r>
              <a:rPr lang="ru-RU" sz="2000" b="0" dirty="0" smtClean="0">
                <a:solidFill>
                  <a:schemeClr val="tx1"/>
                </a:solidFill>
              </a:rPr>
              <a:t>Существуют тесная взаимосвязь между стеринами и </a:t>
            </a:r>
            <a:r>
              <a:rPr lang="ru-RU" sz="2000" b="0" dirty="0" err="1" smtClean="0">
                <a:solidFill>
                  <a:schemeClr val="tx1"/>
                </a:solidFill>
              </a:rPr>
              <a:t>сфинголипидами</a:t>
            </a:r>
            <a:r>
              <a:rPr lang="ru-RU" sz="2000" b="0" dirty="0" smtClean="0">
                <a:solidFill>
                  <a:schemeClr val="tx1"/>
                </a:solidFill>
              </a:rPr>
              <a:t> в растительных клетках, что может влиять на структуру липидных </a:t>
            </a:r>
            <a:r>
              <a:rPr lang="ru-RU" sz="2000" b="0" dirty="0" err="1" smtClean="0">
                <a:solidFill>
                  <a:schemeClr val="tx1"/>
                </a:solidFill>
              </a:rPr>
              <a:t>микродоменов</a:t>
            </a:r>
            <a:r>
              <a:rPr lang="ru-RU" sz="2000" b="0" dirty="0" smtClean="0">
                <a:solidFill>
                  <a:schemeClr val="tx1"/>
                </a:solidFill>
              </a:rPr>
              <a:t> и их функциональную активность. </a:t>
            </a:r>
            <a:endParaRPr lang="ru-RU" sz="2000" b="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2250" y="5857875"/>
            <a:ext cx="500063" cy="2143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468313" y="1628775"/>
            <a:ext cx="8207375" cy="4752975"/>
            <a:chOff x="468313" y="1628775"/>
            <a:chExt cx="8207375" cy="4752975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468313" y="1628775"/>
              <a:ext cx="8207375" cy="4752975"/>
              <a:chOff x="468313" y="1628775"/>
              <a:chExt cx="8207375" cy="4752975"/>
            </a:xfrm>
          </p:grpSpPr>
          <p:pic>
            <p:nvPicPr>
              <p:cNvPr id="14340" name="Picture 4" descr="cmb6-8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68313" y="1628775"/>
                <a:ext cx="8207375" cy="475297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6572264" y="5857892"/>
                <a:ext cx="500066" cy="2143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72252" y="5815030"/>
              <a:ext cx="71438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ru-RU" sz="1400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сфинг</a:t>
              </a:r>
              <a:endPara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571625"/>
            <a:ext cx="7929618" cy="499903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sz="2500" dirty="0" err="1" smtClean="0"/>
              <a:t>cтероидные</a:t>
            </a:r>
            <a:r>
              <a:rPr lang="ru-RU" sz="2500" dirty="0" smtClean="0"/>
              <a:t> </a:t>
            </a:r>
            <a:endParaRPr lang="en-US" sz="2500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500" dirty="0" smtClean="0"/>
              <a:t>   </a:t>
            </a:r>
            <a:r>
              <a:rPr lang="ru-RU" sz="2500" dirty="0" smtClean="0"/>
              <a:t>алициклические спирты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500" dirty="0" smtClean="0"/>
              <a:t>Свойства: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500" dirty="0" smtClean="0"/>
              <a:t>   - оказывают упорядоченное действие на структуру мембран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500" dirty="0" smtClean="0"/>
              <a:t>   - обеспечивают избирательную проницаемость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500" dirty="0" smtClean="0"/>
              <a:t>   - регуляторная функция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500" dirty="0" smtClean="0"/>
              <a:t>   - влияет на активность ферментов</a:t>
            </a:r>
            <a:endParaRPr lang="ru-RU" sz="2500" b="1" dirty="0" smtClean="0"/>
          </a:p>
        </p:txBody>
      </p:sp>
      <p:pic>
        <p:nvPicPr>
          <p:cNvPr id="9220" name="Рисунок 4" descr="img.jpg"/>
          <p:cNvPicPr>
            <a:picLocks noChangeAspect="1"/>
          </p:cNvPicPr>
          <p:nvPr/>
        </p:nvPicPr>
        <p:blipFill>
          <a:blip r:embed="rId2">
            <a:lum contrast="-10000"/>
          </a:blip>
          <a:srcRect/>
          <a:stretch>
            <a:fillRect/>
          </a:stretch>
        </p:blipFill>
        <p:spPr bwMode="auto">
          <a:xfrm>
            <a:off x="6572250" y="214313"/>
            <a:ext cx="235743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8000"/>
                </a:solidFill>
              </a:rPr>
              <a:t>Стерины</a:t>
            </a:r>
            <a:endParaRPr lang="ru-RU" sz="4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Steroid-nomencla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714375"/>
            <a:ext cx="79930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 descr="img4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1963" y="3500438"/>
            <a:ext cx="29543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http://www.xumuk.ru/biologhim/bio/img484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611188" y="765175"/>
            <a:ext cx="2643187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500726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- </a:t>
            </a:r>
            <a:r>
              <a:rPr lang="ru-RU" sz="2000" dirty="0" err="1" smtClean="0"/>
              <a:t>зоостерины</a:t>
            </a:r>
            <a:r>
              <a:rPr lang="ru-RU" sz="2000" dirty="0" smtClean="0"/>
              <a:t>  (холестерин)</a:t>
            </a:r>
          </a:p>
          <a:p>
            <a:pPr>
              <a:defRPr/>
            </a:pPr>
            <a:r>
              <a:rPr lang="ru-RU" sz="2000" dirty="0" smtClean="0"/>
              <a:t>- </a:t>
            </a:r>
            <a:r>
              <a:rPr lang="ru-RU" sz="2000" dirty="0" err="1" smtClean="0"/>
              <a:t>микостерины</a:t>
            </a:r>
            <a:r>
              <a:rPr lang="ru-RU" sz="2000" dirty="0" smtClean="0"/>
              <a:t>  (эргостерин)</a:t>
            </a:r>
          </a:p>
          <a:p>
            <a:pPr>
              <a:defRPr/>
            </a:pPr>
            <a:r>
              <a:rPr lang="ru-RU" sz="2000" dirty="0" smtClean="0"/>
              <a:t>- стерины морских организмов </a:t>
            </a:r>
          </a:p>
          <a:p>
            <a:pPr>
              <a:defRPr/>
            </a:pPr>
            <a:r>
              <a:rPr lang="ru-RU" sz="2000" dirty="0" smtClean="0"/>
              <a:t>- желчные кислоты</a:t>
            </a:r>
          </a:p>
          <a:p>
            <a:pPr>
              <a:defRPr/>
            </a:pPr>
            <a:r>
              <a:rPr lang="ru-RU" sz="2000" dirty="0" smtClean="0"/>
              <a:t>- половые гормоны  (эстрогены, андрогены, </a:t>
            </a:r>
            <a:r>
              <a:rPr lang="ru-RU" sz="2000" dirty="0" err="1" smtClean="0"/>
              <a:t>гестогены</a:t>
            </a:r>
            <a:r>
              <a:rPr lang="ru-RU" sz="2000" dirty="0" smtClean="0"/>
              <a:t>)</a:t>
            </a:r>
          </a:p>
          <a:p>
            <a:pPr>
              <a:defRPr/>
            </a:pPr>
            <a:r>
              <a:rPr lang="ru-RU" sz="2000" dirty="0" smtClean="0"/>
              <a:t>- </a:t>
            </a:r>
            <a:r>
              <a:rPr lang="ru-RU" sz="2000" dirty="0" err="1" smtClean="0"/>
              <a:t>адренокортикоидные</a:t>
            </a:r>
            <a:r>
              <a:rPr lang="ru-RU" sz="2000" dirty="0" smtClean="0"/>
              <a:t> гормоны (</a:t>
            </a:r>
            <a:r>
              <a:rPr lang="ru-RU" sz="2000" dirty="0" err="1" smtClean="0"/>
              <a:t>глюко</a:t>
            </a:r>
            <a:r>
              <a:rPr lang="ru-RU" sz="2000" dirty="0" smtClean="0"/>
              <a:t>- и </a:t>
            </a:r>
            <a:r>
              <a:rPr lang="ru-RU" sz="2000" dirty="0" err="1" smtClean="0"/>
              <a:t>минералокортикоиды</a:t>
            </a:r>
            <a:r>
              <a:rPr lang="ru-RU" sz="2000" dirty="0" smtClean="0"/>
              <a:t>)</a:t>
            </a:r>
          </a:p>
          <a:p>
            <a:pPr>
              <a:defRPr/>
            </a:pPr>
            <a:r>
              <a:rPr lang="ru-RU" sz="2000" dirty="0" smtClean="0"/>
              <a:t>- </a:t>
            </a:r>
            <a:r>
              <a:rPr lang="ru-RU" sz="2000" dirty="0" err="1" smtClean="0"/>
              <a:t>экдистероиды</a:t>
            </a:r>
            <a:r>
              <a:rPr lang="ru-RU" sz="2000" dirty="0" smtClean="0"/>
              <a:t> (</a:t>
            </a:r>
            <a:r>
              <a:rPr lang="ru-RU" sz="2000" dirty="0" err="1" smtClean="0"/>
              <a:t>экдизоны</a:t>
            </a:r>
            <a:r>
              <a:rPr lang="ru-RU" sz="2000" dirty="0" smtClean="0"/>
              <a:t> – гормоны линьки)</a:t>
            </a:r>
          </a:p>
          <a:p>
            <a:pPr>
              <a:defRPr/>
            </a:pPr>
            <a:r>
              <a:rPr lang="ru-RU" sz="2000" dirty="0" smtClean="0"/>
              <a:t>- витамины группы </a:t>
            </a:r>
            <a:r>
              <a:rPr lang="en-US" sz="2000" dirty="0" smtClean="0"/>
              <a:t>D</a:t>
            </a:r>
            <a:endParaRPr lang="ru-RU" sz="2000" dirty="0" smtClean="0"/>
          </a:p>
          <a:p>
            <a:pPr>
              <a:defRPr/>
            </a:pPr>
            <a:r>
              <a:rPr lang="ru-RU" sz="2000" dirty="0" smtClean="0"/>
              <a:t>- </a:t>
            </a:r>
            <a:r>
              <a:rPr lang="ru-RU" sz="2000" dirty="0" err="1" smtClean="0"/>
              <a:t>фитостерины</a:t>
            </a:r>
            <a:r>
              <a:rPr lang="ru-RU" sz="2000" dirty="0" smtClean="0"/>
              <a:t>  </a:t>
            </a:r>
            <a:r>
              <a:rPr lang="ru-RU" sz="2000" dirty="0" err="1" smtClean="0"/>
              <a:t>(β-ситостерин, кампестерин</a:t>
            </a:r>
            <a:r>
              <a:rPr lang="ru-RU" sz="2000" dirty="0" smtClean="0"/>
              <a:t>, </a:t>
            </a:r>
            <a:r>
              <a:rPr lang="ru-RU" sz="2000" dirty="0" err="1" smtClean="0"/>
              <a:t>стигмостерин</a:t>
            </a:r>
            <a:r>
              <a:rPr lang="ru-RU" sz="2000" dirty="0" smtClean="0"/>
              <a:t>)</a:t>
            </a:r>
          </a:p>
          <a:p>
            <a:pPr>
              <a:defRPr/>
            </a:pPr>
            <a:r>
              <a:rPr lang="ru-RU" sz="2000" dirty="0" smtClean="0"/>
              <a:t>- </a:t>
            </a:r>
            <a:r>
              <a:rPr lang="ru-RU" sz="2000" dirty="0" err="1" smtClean="0"/>
              <a:t>брассиностероиды</a:t>
            </a:r>
            <a:r>
              <a:rPr lang="ru-RU" sz="2000" dirty="0" smtClean="0"/>
              <a:t> (растительные гормоны)</a:t>
            </a:r>
          </a:p>
          <a:p>
            <a:pPr>
              <a:defRPr/>
            </a:pPr>
            <a:r>
              <a:rPr lang="ru-RU" sz="2000" dirty="0" smtClean="0"/>
              <a:t>- </a:t>
            </a:r>
            <a:r>
              <a:rPr lang="ru-RU" sz="2000" dirty="0" err="1" smtClean="0"/>
              <a:t>стероидные</a:t>
            </a:r>
            <a:r>
              <a:rPr lang="ru-RU" sz="2000" dirty="0" smtClean="0"/>
              <a:t> сердечные гликозиды (</a:t>
            </a:r>
            <a:r>
              <a:rPr lang="ru-RU" sz="2000" dirty="0" err="1" smtClean="0"/>
              <a:t>карденолиды</a:t>
            </a:r>
            <a:r>
              <a:rPr lang="ru-RU" sz="2000" dirty="0" smtClean="0"/>
              <a:t> и </a:t>
            </a:r>
            <a:r>
              <a:rPr lang="ru-RU" sz="2000" dirty="0" err="1" smtClean="0"/>
              <a:t>буфадиенолиды</a:t>
            </a:r>
            <a:r>
              <a:rPr lang="ru-RU" sz="2000" dirty="0" smtClean="0"/>
              <a:t>)</a:t>
            </a:r>
          </a:p>
          <a:p>
            <a:pPr>
              <a:defRPr/>
            </a:pPr>
            <a:r>
              <a:rPr lang="ru-RU" sz="2000" dirty="0" smtClean="0"/>
              <a:t>- </a:t>
            </a:r>
            <a:r>
              <a:rPr lang="ru-RU" sz="2000" dirty="0" err="1" smtClean="0"/>
              <a:t>стероидные</a:t>
            </a:r>
            <a:r>
              <a:rPr lang="ru-RU" sz="2000" dirty="0" smtClean="0"/>
              <a:t> сапонины и алкалоиды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rgbClr val="008000"/>
                </a:solidFill>
              </a:rPr>
              <a:t>К стероидам относятся вещества с различным биологическим действием:</a:t>
            </a:r>
            <a:endParaRPr lang="ru-RU" sz="2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1E9B6-E937-4BB2-8869-96C5F3D1712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5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  <a:font script="Geor" typeface="Sylfaen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  <a:font script="Geor" typeface="Sylfaen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2892</TotalTime>
  <Words>758</Words>
  <Application>Microsoft Office PowerPoint</Application>
  <PresentationFormat>Экран (4:3)</PresentationFormat>
  <Paragraphs>131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Открытая</vt:lpstr>
      <vt:lpstr>Picture</vt:lpstr>
      <vt:lpstr>Многообразие растительных стеринов и их функции в клетке</vt:lpstr>
      <vt:lpstr>Биологическая мембрана</vt:lpstr>
      <vt:lpstr>Слайд 3</vt:lpstr>
      <vt:lpstr>Слайд 4</vt:lpstr>
      <vt:lpstr>Слайд 5</vt:lpstr>
      <vt:lpstr>  Существуют тесная взаимосвязь между стеринами и сфинголипидами в растительных клетках, что может влиять на структуру липидных микродоменов и их функциональную активность. </vt:lpstr>
      <vt:lpstr>Стерины</vt:lpstr>
      <vt:lpstr>Слайд 8</vt:lpstr>
      <vt:lpstr>К стероидам относятся вещества с различным биологическим действием:</vt:lpstr>
      <vt:lpstr>Слайд 10</vt:lpstr>
      <vt:lpstr>Слайд 11</vt:lpstr>
      <vt:lpstr>Биосинтез стеринов</vt:lpstr>
      <vt:lpstr>Биосинтез стеринов </vt:lpstr>
      <vt:lpstr>Биосинтез</vt:lpstr>
      <vt:lpstr>Ферменты синтеза стеринов:</vt:lpstr>
      <vt:lpstr>Слайд 16</vt:lpstr>
      <vt:lpstr>Гены ферментов участвующих в синтезе стеринов:</vt:lpstr>
      <vt:lpstr>Стерин 24-С-метилтрансфераза (СМТ)</vt:lpstr>
      <vt:lpstr>Слайд 19</vt:lpstr>
      <vt:lpstr>Кофактор:</vt:lpstr>
      <vt:lpstr>2 консервативных домена:</vt:lpstr>
      <vt:lpstr>Слайд 22</vt:lpstr>
      <vt:lpstr>Слайд 23</vt:lpstr>
      <vt:lpstr>Слайд 24</vt:lpstr>
      <vt:lpstr>Биосинтез стеринов в различные фазы развития</vt:lpstr>
      <vt:lpstr>Заключение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СТЕРИН МЕТИЛТРАНСФЕРАЗА ПШЕНИЦЫ: БИОИНФОРМАТИЧЕСКИЙ АНАЛИЗ И ЭКСПРЕССИЯ ГЕНА В СТРЕССОВЫХ УСЛОВИЯХ</dc:title>
  <dc:creator>П</dc:creator>
  <cp:lastModifiedBy>Альбина</cp:lastModifiedBy>
  <cp:revision>220</cp:revision>
  <dcterms:created xsi:type="dcterms:W3CDTF">2012-04-04T14:55:26Z</dcterms:created>
  <dcterms:modified xsi:type="dcterms:W3CDTF">2013-11-11T13:40:14Z</dcterms:modified>
</cp:coreProperties>
</file>